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305" r:id="rId4"/>
    <p:sldId id="258" r:id="rId5"/>
    <p:sldId id="304" r:id="rId6"/>
    <p:sldId id="306" r:id="rId7"/>
    <p:sldId id="307" r:id="rId8"/>
    <p:sldId id="308" r:id="rId9"/>
    <p:sldId id="313" r:id="rId10"/>
    <p:sldId id="314" r:id="rId11"/>
    <p:sldId id="309" r:id="rId12"/>
    <p:sldId id="310" r:id="rId13"/>
    <p:sldId id="311" r:id="rId14"/>
    <p:sldId id="312" r:id="rId15"/>
    <p:sldId id="30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35BC22-8AD5-4E9B-9306-2946277F68A0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036A5F-BD05-4484-8E81-7426F74A0CF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4B409E35-9A4A-4C38-A339-FDD827CF1B2A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21F8B25D-363C-4ADD-917D-3F682F84EDE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09E35-9A4A-4C38-A339-FDD827CF1B2A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8B25D-363C-4ADD-917D-3F682F84EDE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09E35-9A4A-4C38-A339-FDD827CF1B2A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8B25D-363C-4ADD-917D-3F682F84EDE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09E35-9A4A-4C38-A339-FDD827CF1B2A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8B25D-363C-4ADD-917D-3F682F84EDE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B409E35-9A4A-4C38-A339-FDD827CF1B2A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1F8B25D-363C-4ADD-917D-3F682F84EDE9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09E35-9A4A-4C38-A339-FDD827CF1B2A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8B25D-363C-4ADD-917D-3F682F84EDE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09E35-9A4A-4C38-A339-FDD827CF1B2A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8B25D-363C-4ADD-917D-3F682F84EDE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09E35-9A4A-4C38-A339-FDD827CF1B2A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8B25D-363C-4ADD-917D-3F682F84EDE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09E35-9A4A-4C38-A339-FDD827CF1B2A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8B25D-363C-4ADD-917D-3F682F84EDE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4B409E35-9A4A-4C38-A339-FDD827CF1B2A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21F8B25D-363C-4ADD-917D-3F682F84EDE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4B409E35-9A4A-4C38-A339-FDD827CF1B2A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21F8B25D-363C-4ADD-917D-3F682F84EDE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B409E35-9A4A-4C38-A339-FDD827CF1B2A}" type="datetimeFigureOut">
              <a:rPr lang="zh-CN" altLang="en-US" smtClean="0"/>
              <a:t>2019/3/28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1F8B25D-363C-4ADD-917D-3F682F84EDE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903.10153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arxiv.org/abs/1903.10153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arxiv.org/abs/1903.10153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arxiv.org/abs/1903.10153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arxiv.org/abs/1903.10153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arxiv.org/abs/1903.10153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903.10153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03.10153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densepose.org/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ensepose.org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abs/1903.10153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arxiv.org/abs/1903.10153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arxiv.org/abs/1903.10153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arxiv.org/abs/1903.10153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arxiv.org/abs/1903.10153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304045" y="5679440"/>
            <a:ext cx="1287780" cy="435610"/>
          </a:xfrm>
        </p:spPr>
        <p:txBody>
          <a:bodyPr/>
          <a:lstStyle/>
          <a:p>
            <a:r>
              <a:rPr lang="zh-CN" altLang="en-US" dirty="0"/>
              <a:t>梁天保</a:t>
            </a:r>
          </a:p>
        </p:txBody>
      </p:sp>
      <p:sp>
        <p:nvSpPr>
          <p:cNvPr id="6" name="Text Box 5"/>
          <p:cNvSpPr txBox="1"/>
          <p:nvPr/>
        </p:nvSpPr>
        <p:spPr>
          <a:xfrm>
            <a:off x="1550670" y="1401445"/>
            <a:ext cx="96951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 err="1"/>
              <a:t>DenseBody</a:t>
            </a:r>
            <a:r>
              <a:rPr lang="en-US" altLang="zh-CN" sz="3600" dirty="0"/>
              <a:t>: Directly Regressing Dense 3D Human Pose and Shape From a Single Color Image</a:t>
            </a:r>
            <a:endParaRPr lang="en-US" sz="3600" b="1" dirty="0"/>
          </a:p>
        </p:txBody>
      </p:sp>
      <p:sp>
        <p:nvSpPr>
          <p:cNvPr id="7" name="Text Box 6"/>
          <p:cNvSpPr txBox="1"/>
          <p:nvPr/>
        </p:nvSpPr>
        <p:spPr>
          <a:xfrm>
            <a:off x="3275786" y="2902010"/>
            <a:ext cx="593280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arXiv</a:t>
            </a:r>
            <a:r>
              <a:rPr lang="en-US" sz="2000" dirty="0"/>
              <a:t> | 1903.10153</a:t>
            </a:r>
          </a:p>
          <a:p>
            <a:r>
              <a:rPr lang="en-US" sz="2000" dirty="0" err="1"/>
              <a:t>Pengfei</a:t>
            </a:r>
            <a:r>
              <a:rPr lang="en-US" sz="2000" dirty="0"/>
              <a:t> Yao, Zheng Fang</a:t>
            </a:r>
          </a:p>
          <a:p>
            <a:r>
              <a:rPr lang="en-US" sz="2000" dirty="0"/>
              <a:t>Fan Wu, </a:t>
            </a:r>
          </a:p>
          <a:p>
            <a:r>
              <a:rPr lang="en-US" sz="2000" dirty="0"/>
              <a:t>Yao Feng, </a:t>
            </a:r>
          </a:p>
          <a:p>
            <a:r>
              <a:rPr lang="en-US" sz="2000" dirty="0" err="1"/>
              <a:t>Jiwei</a:t>
            </a:r>
            <a:r>
              <a:rPr lang="en-US" sz="2000" dirty="0"/>
              <a:t> Li</a:t>
            </a:r>
          </a:p>
          <a:p>
            <a:endParaRPr lang="en-US" sz="2000" dirty="0"/>
          </a:p>
          <a:p>
            <a:r>
              <a:rPr lang="en-US" sz="2000" dirty="0" err="1"/>
              <a:t>Cloudwalk</a:t>
            </a:r>
            <a:r>
              <a:rPr lang="en-US" sz="2000" dirty="0"/>
              <a:t>, Shanghai Jiao Tong University</a:t>
            </a:r>
          </a:p>
          <a:p>
            <a:endParaRPr lang="en-US" sz="20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1BEA351-6736-4D75-89E5-9B018440526E}"/>
              </a:ext>
            </a:extLst>
          </p:cNvPr>
          <p:cNvSpPr txBox="1"/>
          <p:nvPr/>
        </p:nvSpPr>
        <p:spPr>
          <a:xfrm>
            <a:off x="575570" y="6488668"/>
            <a:ext cx="325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hlinkClick r:id="rId2"/>
              </a:rPr>
              <a:t>https://arxiv.org/abs/1903.10153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42802" y="402149"/>
            <a:ext cx="1017832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Performance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A5375A-7CE1-4E2A-BAEC-0EA972767177}"/>
              </a:ext>
            </a:extLst>
          </p:cNvPr>
          <p:cNvSpPr txBox="1"/>
          <p:nvPr/>
        </p:nvSpPr>
        <p:spPr>
          <a:xfrm>
            <a:off x="762000" y="6437187"/>
            <a:ext cx="325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hlinkClick r:id="rId2"/>
              </a:rPr>
              <a:t>https://arxiv.org/abs/1903.10153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BC9EF44-48DB-4E4A-BEAF-01B9A4578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2916" y="1763928"/>
            <a:ext cx="9578231" cy="310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3784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42802" y="402149"/>
            <a:ext cx="1017832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Performance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A5375A-7CE1-4E2A-BAEC-0EA972767177}"/>
              </a:ext>
            </a:extLst>
          </p:cNvPr>
          <p:cNvSpPr txBox="1"/>
          <p:nvPr/>
        </p:nvSpPr>
        <p:spPr>
          <a:xfrm>
            <a:off x="762000" y="6437187"/>
            <a:ext cx="325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hlinkClick r:id="rId2"/>
              </a:rPr>
              <a:t>https://arxiv.org/abs/1903.10153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2225D8A-1811-4B8D-BBDF-FEDBEE8249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7975" y="1827228"/>
            <a:ext cx="6496050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0034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42802" y="402149"/>
            <a:ext cx="1017832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Performance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A5375A-7CE1-4E2A-BAEC-0EA972767177}"/>
              </a:ext>
            </a:extLst>
          </p:cNvPr>
          <p:cNvSpPr txBox="1"/>
          <p:nvPr/>
        </p:nvSpPr>
        <p:spPr>
          <a:xfrm>
            <a:off x="762000" y="6437187"/>
            <a:ext cx="325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hlinkClick r:id="rId2"/>
              </a:rPr>
              <a:t>https://arxiv.org/abs/1903.10153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4A823E4-80D3-4B94-B078-27F876123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7417" y="1134353"/>
            <a:ext cx="4917166" cy="4902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030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42802" y="402149"/>
            <a:ext cx="1017832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Performance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A5375A-7CE1-4E2A-BAEC-0EA972767177}"/>
              </a:ext>
            </a:extLst>
          </p:cNvPr>
          <p:cNvSpPr txBox="1"/>
          <p:nvPr/>
        </p:nvSpPr>
        <p:spPr>
          <a:xfrm>
            <a:off x="762000" y="6437187"/>
            <a:ext cx="325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hlinkClick r:id="rId2"/>
              </a:rPr>
              <a:t>https://arxiv.org/abs/1903.10153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9CA10BC-53DB-459B-9930-46A5DCB165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3347" y="1247775"/>
            <a:ext cx="7096125" cy="436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4441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42802" y="402149"/>
            <a:ext cx="1017832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Performance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A5375A-7CE1-4E2A-BAEC-0EA972767177}"/>
              </a:ext>
            </a:extLst>
          </p:cNvPr>
          <p:cNvSpPr txBox="1"/>
          <p:nvPr/>
        </p:nvSpPr>
        <p:spPr>
          <a:xfrm>
            <a:off x="762000" y="6437187"/>
            <a:ext cx="325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hlinkClick r:id="rId2"/>
              </a:rPr>
              <a:t>https://arxiv.org/abs/1903.10153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DD752F5-9ECC-42FD-A66D-3A5B13C068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7025" y="1917299"/>
            <a:ext cx="6457950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9041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B9600ECB-5832-4127-8EF0-294426251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535" y="2939154"/>
            <a:ext cx="10178322" cy="1492132"/>
          </a:xfrm>
        </p:spPr>
        <p:txBody>
          <a:bodyPr>
            <a:normAutofit/>
          </a:bodyPr>
          <a:lstStyle/>
          <a:p>
            <a:pPr algn="ctr"/>
            <a:r>
              <a:rPr lang="en-US" altLang="zh-CN" sz="6600" dirty="0"/>
              <a:t>Thanks</a:t>
            </a:r>
            <a:endParaRPr lang="zh-CN" altLang="en-US" sz="66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F439A0B-94B7-42CC-A54C-7E5A1E00680B}"/>
              </a:ext>
            </a:extLst>
          </p:cNvPr>
          <p:cNvSpPr txBox="1"/>
          <p:nvPr/>
        </p:nvSpPr>
        <p:spPr>
          <a:xfrm>
            <a:off x="762000" y="6437187"/>
            <a:ext cx="325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hlinkClick r:id="rId2"/>
              </a:rPr>
              <a:t>https://arxiv.org/abs/1903.10153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695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42802" y="402149"/>
            <a:ext cx="1017832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Task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E429520-7486-4FF5-94BB-E78281BB4C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2" t="4052" r="1656" b="1360"/>
          <a:stretch/>
        </p:blipFill>
        <p:spPr>
          <a:xfrm>
            <a:off x="1571348" y="1535837"/>
            <a:ext cx="9685538" cy="389729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9B1EFCE-FA0E-49CB-88B7-8F18663C1823}"/>
              </a:ext>
            </a:extLst>
          </p:cNvPr>
          <p:cNvSpPr txBox="1"/>
          <p:nvPr/>
        </p:nvSpPr>
        <p:spPr>
          <a:xfrm>
            <a:off x="762000" y="6437187"/>
            <a:ext cx="325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hlinkClick r:id="rId3"/>
              </a:rPr>
              <a:t>https://arxiv.org/abs/1903.10153</a:t>
            </a:r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01B2A6CF-1CF4-497D-B128-DC8FCD365E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98" t="13304" r="9278" b="8468"/>
          <a:stretch/>
        </p:blipFill>
        <p:spPr>
          <a:xfrm>
            <a:off x="2929630" y="1023106"/>
            <a:ext cx="2947387" cy="197084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EBC7A28F-E6DF-4447-A759-98FFFD187A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85" r="12914" b="1904"/>
          <a:stretch/>
        </p:blipFill>
        <p:spPr>
          <a:xfrm>
            <a:off x="2925353" y="3543501"/>
            <a:ext cx="2777606" cy="294516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D0B179A4-A9DB-47BF-93D9-53BE14A78F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73" t="9827" r="1140"/>
          <a:stretch/>
        </p:blipFill>
        <p:spPr>
          <a:xfrm>
            <a:off x="7660682" y="953317"/>
            <a:ext cx="2947387" cy="2497094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9B05420-3279-499B-A767-9E750707B9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1023" y="4003875"/>
            <a:ext cx="2937046" cy="2623937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BA788FB6-F170-4057-BC49-A16821E41DD6}"/>
              </a:ext>
            </a:extLst>
          </p:cNvPr>
          <p:cNvSpPr txBox="1"/>
          <p:nvPr/>
        </p:nvSpPr>
        <p:spPr>
          <a:xfrm>
            <a:off x="914400" y="6488668"/>
            <a:ext cx="2167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hlinkClick r:id="rId6"/>
              </a:rPr>
              <a:t>http://densepose.org/</a:t>
            </a:r>
            <a:endParaRPr lang="zh-CN" altLang="en-US" dirty="0"/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9537BA2B-B363-429D-AB0B-9DDD5EDE6F85}"/>
              </a:ext>
            </a:extLst>
          </p:cNvPr>
          <p:cNvCxnSpPr/>
          <p:nvPr/>
        </p:nvCxnSpPr>
        <p:spPr>
          <a:xfrm>
            <a:off x="5877017" y="1899821"/>
            <a:ext cx="1669002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9A1BF1C4-3B92-468A-AC24-3D55DFC5A223}"/>
              </a:ext>
            </a:extLst>
          </p:cNvPr>
          <p:cNvCxnSpPr>
            <a:stCxn id="15" idx="2"/>
            <a:endCxn id="16" idx="0"/>
          </p:cNvCxnSpPr>
          <p:nvPr/>
        </p:nvCxnSpPr>
        <p:spPr>
          <a:xfrm>
            <a:off x="9134376" y="3450411"/>
            <a:ext cx="5170" cy="5534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D3D77C9C-6810-4E9B-94E0-5CBFD05F9BE2}"/>
              </a:ext>
            </a:extLst>
          </p:cNvPr>
          <p:cNvCxnSpPr>
            <a:stCxn id="16" idx="1"/>
          </p:cNvCxnSpPr>
          <p:nvPr/>
        </p:nvCxnSpPr>
        <p:spPr>
          <a:xfrm flipH="1">
            <a:off x="5702959" y="5315844"/>
            <a:ext cx="1968064" cy="198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DBE3073C-7BB5-44BF-B027-A0F7A975D68B}"/>
              </a:ext>
            </a:extLst>
          </p:cNvPr>
          <p:cNvSpPr txBox="1"/>
          <p:nvPr/>
        </p:nvSpPr>
        <p:spPr>
          <a:xfrm>
            <a:off x="1242802" y="402149"/>
            <a:ext cx="1017832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Prior Knowledge : Surface </a:t>
            </a:r>
            <a:r>
              <a:rPr lang="en-US" sz="2800" b="1" dirty="0" err="1"/>
              <a:t>UnWrap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665778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F508669-B4FA-4A24-9E85-27A0DA256179}"/>
              </a:ext>
            </a:extLst>
          </p:cNvPr>
          <p:cNvSpPr txBox="1"/>
          <p:nvPr/>
        </p:nvSpPr>
        <p:spPr>
          <a:xfrm>
            <a:off x="1180730" y="399495"/>
            <a:ext cx="99962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/>
              <a:t>Prior Knowledge : XY &amp;</a:t>
            </a:r>
            <a:r>
              <a:rPr lang="zh-CN" altLang="en-US" sz="4000" dirty="0"/>
              <a:t> </a:t>
            </a:r>
            <a:r>
              <a:rPr lang="en-US" altLang="zh-CN" sz="4000" dirty="0"/>
              <a:t>UV</a:t>
            </a:r>
            <a:endParaRPr lang="zh-CN" altLang="en-US" sz="40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9B4E6C8-E0B5-4B52-8F7F-31C6F722E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5688" y="1632460"/>
            <a:ext cx="2880066" cy="432009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3CB6F99-E1AA-4213-891C-45A4ABF9F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6793" y="1633411"/>
            <a:ext cx="2429521" cy="4319148"/>
          </a:xfrm>
          <a:prstGeom prst="rect">
            <a:avLst/>
          </a:prstGeom>
        </p:spPr>
      </p:pic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35197C98-7A18-4FA7-A0DE-AB143A995624}"/>
              </a:ext>
            </a:extLst>
          </p:cNvPr>
          <p:cNvCxnSpPr/>
          <p:nvPr/>
        </p:nvCxnSpPr>
        <p:spPr>
          <a:xfrm>
            <a:off x="1455937" y="5952559"/>
            <a:ext cx="387954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033CE608-DC98-40F2-8900-D114F65D5624}"/>
              </a:ext>
            </a:extLst>
          </p:cNvPr>
          <p:cNvCxnSpPr>
            <a:cxnSpLocks/>
          </p:cNvCxnSpPr>
          <p:nvPr/>
        </p:nvCxnSpPr>
        <p:spPr>
          <a:xfrm flipV="1">
            <a:off x="2246793" y="1367162"/>
            <a:ext cx="0" cy="497149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C35CBFA7-B8F6-4658-87B3-424613FCE60F}"/>
              </a:ext>
            </a:extLst>
          </p:cNvPr>
          <p:cNvCxnSpPr/>
          <p:nvPr/>
        </p:nvCxnSpPr>
        <p:spPr>
          <a:xfrm>
            <a:off x="6915705" y="5952559"/>
            <a:ext cx="381739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1DF3B629-486D-4CCC-AF60-C5EDF8095A2E}"/>
              </a:ext>
            </a:extLst>
          </p:cNvPr>
          <p:cNvCxnSpPr/>
          <p:nvPr/>
        </p:nvCxnSpPr>
        <p:spPr>
          <a:xfrm flipV="1">
            <a:off x="7515688" y="1367162"/>
            <a:ext cx="0" cy="49004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4EED4E52-6FF0-40B1-95EE-1A724FEA94CF}"/>
              </a:ext>
            </a:extLst>
          </p:cNvPr>
          <p:cNvSpPr txBox="1"/>
          <p:nvPr/>
        </p:nvSpPr>
        <p:spPr>
          <a:xfrm>
            <a:off x="6987469" y="1438916"/>
            <a:ext cx="3817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accent3"/>
                </a:solidFill>
              </a:rPr>
              <a:t>V</a:t>
            </a:r>
            <a:endParaRPr lang="zh-CN" altLang="en-US" sz="4000" dirty="0">
              <a:solidFill>
                <a:schemeClr val="accent3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200E5E18-032B-4496-8A42-0A3DDBBFD67A}"/>
              </a:ext>
            </a:extLst>
          </p:cNvPr>
          <p:cNvSpPr/>
          <p:nvPr/>
        </p:nvSpPr>
        <p:spPr>
          <a:xfrm>
            <a:off x="10121480" y="5984715"/>
            <a:ext cx="54854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dirty="0">
                <a:solidFill>
                  <a:schemeClr val="accent3"/>
                </a:solidFill>
              </a:rPr>
              <a:t>U</a:t>
            </a:r>
            <a:endParaRPr lang="zh-CN" altLang="en-US" sz="4000" dirty="0">
              <a:solidFill>
                <a:schemeClr val="accent3"/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0797A77-ABA8-4A7D-99F7-EF6537D36C33}"/>
              </a:ext>
            </a:extLst>
          </p:cNvPr>
          <p:cNvSpPr txBox="1"/>
          <p:nvPr/>
        </p:nvSpPr>
        <p:spPr>
          <a:xfrm>
            <a:off x="4762870" y="5952559"/>
            <a:ext cx="3817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accent1"/>
                </a:solidFill>
              </a:rPr>
              <a:t>X</a:t>
            </a:r>
            <a:endParaRPr lang="zh-CN" altLang="en-US" sz="4000" dirty="0">
              <a:solidFill>
                <a:schemeClr val="accent1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792628F-D01F-41DD-838F-31565FDC205F}"/>
              </a:ext>
            </a:extLst>
          </p:cNvPr>
          <p:cNvSpPr txBox="1"/>
          <p:nvPr/>
        </p:nvSpPr>
        <p:spPr>
          <a:xfrm>
            <a:off x="1674185" y="1438916"/>
            <a:ext cx="3817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accent1"/>
                </a:solidFill>
              </a:rPr>
              <a:t>Y</a:t>
            </a:r>
            <a:endParaRPr lang="zh-CN" altLang="en-US" sz="4000" dirty="0">
              <a:solidFill>
                <a:schemeClr val="accent1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785D6DD-FAD1-426A-AEEE-3D3308A6B7B5}"/>
              </a:ext>
            </a:extLst>
          </p:cNvPr>
          <p:cNvSpPr txBox="1"/>
          <p:nvPr/>
        </p:nvSpPr>
        <p:spPr>
          <a:xfrm>
            <a:off x="914400" y="6488668"/>
            <a:ext cx="2167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hlinkClick r:id="rId4"/>
              </a:rPr>
              <a:t>http://densepose.org/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69377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42802" y="402149"/>
            <a:ext cx="1017832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UV Position Map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A5375A-7CE1-4E2A-BAEC-0EA972767177}"/>
              </a:ext>
            </a:extLst>
          </p:cNvPr>
          <p:cNvSpPr txBox="1"/>
          <p:nvPr/>
        </p:nvSpPr>
        <p:spPr>
          <a:xfrm>
            <a:off x="762000" y="6437187"/>
            <a:ext cx="325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hlinkClick r:id="rId2"/>
              </a:rPr>
              <a:t>https://arxiv.org/abs/1903.10153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8C701B7-6E9F-48D1-A93A-8F75A352CC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802" y="1653266"/>
            <a:ext cx="10009675" cy="3309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226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42802" y="402149"/>
            <a:ext cx="1017832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UV Representation Error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A5375A-7CE1-4E2A-BAEC-0EA972767177}"/>
              </a:ext>
            </a:extLst>
          </p:cNvPr>
          <p:cNvSpPr txBox="1"/>
          <p:nvPr/>
        </p:nvSpPr>
        <p:spPr>
          <a:xfrm>
            <a:off x="762000" y="6437187"/>
            <a:ext cx="325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hlinkClick r:id="rId2"/>
              </a:rPr>
              <a:t>https://arxiv.org/abs/1903.10153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29DE5AF-EED0-40FB-B7B2-402CAE354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4662" y="1161290"/>
            <a:ext cx="6162675" cy="503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59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42802" y="402149"/>
            <a:ext cx="1017832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Pipeline Comparison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A5375A-7CE1-4E2A-BAEC-0EA972767177}"/>
              </a:ext>
            </a:extLst>
          </p:cNvPr>
          <p:cNvSpPr txBox="1"/>
          <p:nvPr/>
        </p:nvSpPr>
        <p:spPr>
          <a:xfrm>
            <a:off x="762000" y="6437187"/>
            <a:ext cx="325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hlinkClick r:id="rId2"/>
              </a:rPr>
              <a:t>https://arxiv.org/abs/1903.10153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A20849B-DF78-4BFA-90DF-3BAC56D4B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252" y="1154097"/>
            <a:ext cx="9085260" cy="513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489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42802" y="402149"/>
            <a:ext cx="1017832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Network &amp; Loss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A5375A-7CE1-4E2A-BAEC-0EA972767177}"/>
              </a:ext>
            </a:extLst>
          </p:cNvPr>
          <p:cNvSpPr txBox="1"/>
          <p:nvPr/>
        </p:nvSpPr>
        <p:spPr>
          <a:xfrm>
            <a:off x="762000" y="6437187"/>
            <a:ext cx="325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hlinkClick r:id="rId2"/>
              </a:rPr>
              <a:t>https://arxiv.org/abs/1903.10153</a:t>
            </a:r>
            <a:endParaRPr lang="zh-CN" altLang="en-US" dirty="0"/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DB1DE1BA-1A06-4E6A-AFC0-455C4098A81B}"/>
              </a:ext>
            </a:extLst>
          </p:cNvPr>
          <p:cNvGrpSpPr/>
          <p:nvPr/>
        </p:nvGrpSpPr>
        <p:grpSpPr>
          <a:xfrm>
            <a:off x="988955" y="1194838"/>
            <a:ext cx="10686016" cy="3715975"/>
            <a:chOff x="997956" y="1283614"/>
            <a:chExt cx="10686016" cy="3715975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CEED6D97-1AE4-4DF7-976F-A7E40AEFA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7956" y="1761197"/>
              <a:ext cx="2165518" cy="2228388"/>
            </a:xfrm>
            <a:prstGeom prst="rect">
              <a:avLst/>
            </a:prstGeom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9D6EEBA5-C14D-41AC-93E0-E75E117A2020}"/>
                </a:ext>
              </a:extLst>
            </p:cNvPr>
            <p:cNvSpPr txBox="1"/>
            <p:nvPr/>
          </p:nvSpPr>
          <p:spPr>
            <a:xfrm>
              <a:off x="1230747" y="4156470"/>
              <a:ext cx="153118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/>
                <a:t>Original mage</a:t>
              </a:r>
            </a:p>
            <a:p>
              <a:r>
                <a:rPr lang="en-US" altLang="zh-CN" dirty="0"/>
                <a:t>256 x 256 x 3</a:t>
              </a:r>
              <a:endParaRPr lang="zh-CN" altLang="en-US" dirty="0"/>
            </a:p>
          </p:txBody>
        </p: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3E07FE1D-3CDB-4E5F-B7A0-EDAB05DB05B0}"/>
                </a:ext>
              </a:extLst>
            </p:cNvPr>
            <p:cNvGrpSpPr/>
            <p:nvPr/>
          </p:nvGrpSpPr>
          <p:grpSpPr>
            <a:xfrm>
              <a:off x="4200659" y="1283614"/>
              <a:ext cx="3812120" cy="3183554"/>
              <a:chOff x="4243527" y="1209128"/>
              <a:chExt cx="3812120" cy="3183554"/>
            </a:xfrm>
          </p:grpSpPr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5ECCA3CB-7A8A-4303-AB69-99CC9FF36618}"/>
                  </a:ext>
                </a:extLst>
              </p:cNvPr>
              <p:cNvGrpSpPr/>
              <p:nvPr/>
            </p:nvGrpSpPr>
            <p:grpSpPr>
              <a:xfrm>
                <a:off x="4243527" y="1209128"/>
                <a:ext cx="2061419" cy="3183554"/>
                <a:chOff x="4243527" y="1209128"/>
                <a:chExt cx="2061419" cy="3183554"/>
              </a:xfrm>
            </p:grpSpPr>
            <p:sp>
              <p:nvSpPr>
                <p:cNvPr id="14" name="矩形 13">
                  <a:extLst>
                    <a:ext uri="{FF2B5EF4-FFF2-40B4-BE49-F238E27FC236}">
                      <a16:creationId xmlns:a16="http://schemas.microsoft.com/office/drawing/2014/main" id="{CCFCB2F7-141A-4695-98E9-6A3A8314554F}"/>
                    </a:ext>
                  </a:extLst>
                </p:cNvPr>
                <p:cNvSpPr/>
                <p:nvPr/>
              </p:nvSpPr>
              <p:spPr>
                <a:xfrm>
                  <a:off x="4243527" y="1209128"/>
                  <a:ext cx="310718" cy="318355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" name="矩形 15">
                  <a:extLst>
                    <a:ext uri="{FF2B5EF4-FFF2-40B4-BE49-F238E27FC236}">
                      <a16:creationId xmlns:a16="http://schemas.microsoft.com/office/drawing/2014/main" id="{E7BC0892-E6E3-48FE-849C-F40A59FAE059}"/>
                    </a:ext>
                  </a:extLst>
                </p:cNvPr>
                <p:cNvSpPr/>
                <p:nvPr/>
              </p:nvSpPr>
              <p:spPr>
                <a:xfrm>
                  <a:off x="4827094" y="1745344"/>
                  <a:ext cx="310718" cy="2111121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" name="矩形 16">
                  <a:extLst>
                    <a:ext uri="{FF2B5EF4-FFF2-40B4-BE49-F238E27FC236}">
                      <a16:creationId xmlns:a16="http://schemas.microsoft.com/office/drawing/2014/main" id="{AAE0031E-3901-42F8-9932-A9F437E5F38B}"/>
                    </a:ext>
                  </a:extLst>
                </p:cNvPr>
                <p:cNvSpPr/>
                <p:nvPr/>
              </p:nvSpPr>
              <p:spPr>
                <a:xfrm>
                  <a:off x="5410661" y="2173692"/>
                  <a:ext cx="310718" cy="1255308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8" name="矩形 17">
                  <a:extLst>
                    <a:ext uri="{FF2B5EF4-FFF2-40B4-BE49-F238E27FC236}">
                      <a16:creationId xmlns:a16="http://schemas.microsoft.com/office/drawing/2014/main" id="{1136EA7E-A749-4FA7-B945-BAEF36F17D0D}"/>
                    </a:ext>
                  </a:extLst>
                </p:cNvPr>
                <p:cNvSpPr/>
                <p:nvPr/>
              </p:nvSpPr>
              <p:spPr>
                <a:xfrm>
                  <a:off x="5994228" y="2400740"/>
                  <a:ext cx="310718" cy="800327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id="{609BEC28-709C-4270-AF20-14A7E5CCAF8C}"/>
                  </a:ext>
                </a:extLst>
              </p:cNvPr>
              <p:cNvGrpSpPr/>
              <p:nvPr/>
            </p:nvGrpSpPr>
            <p:grpSpPr>
              <a:xfrm rot="10800000">
                <a:off x="5994228" y="1209128"/>
                <a:ext cx="2061419" cy="3183554"/>
                <a:chOff x="4243527" y="1209128"/>
                <a:chExt cx="2061419" cy="3183554"/>
              </a:xfrm>
            </p:grpSpPr>
            <p:sp>
              <p:nvSpPr>
                <p:cNvPr id="21" name="矩形 20">
                  <a:extLst>
                    <a:ext uri="{FF2B5EF4-FFF2-40B4-BE49-F238E27FC236}">
                      <a16:creationId xmlns:a16="http://schemas.microsoft.com/office/drawing/2014/main" id="{CE57AA3B-954F-4F92-BA77-278D3201F614}"/>
                    </a:ext>
                  </a:extLst>
                </p:cNvPr>
                <p:cNvSpPr/>
                <p:nvPr/>
              </p:nvSpPr>
              <p:spPr>
                <a:xfrm>
                  <a:off x="4243527" y="1209128"/>
                  <a:ext cx="310718" cy="318355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2" name="矩形 21">
                  <a:extLst>
                    <a:ext uri="{FF2B5EF4-FFF2-40B4-BE49-F238E27FC236}">
                      <a16:creationId xmlns:a16="http://schemas.microsoft.com/office/drawing/2014/main" id="{3702C467-EE04-4A7F-96C2-E4846458C8DC}"/>
                    </a:ext>
                  </a:extLst>
                </p:cNvPr>
                <p:cNvSpPr/>
                <p:nvPr/>
              </p:nvSpPr>
              <p:spPr>
                <a:xfrm>
                  <a:off x="4827094" y="1745344"/>
                  <a:ext cx="310718" cy="2111121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3" name="矩形 22">
                  <a:extLst>
                    <a:ext uri="{FF2B5EF4-FFF2-40B4-BE49-F238E27FC236}">
                      <a16:creationId xmlns:a16="http://schemas.microsoft.com/office/drawing/2014/main" id="{42EC3D94-D1D9-4621-B23D-C6D1D436043C}"/>
                    </a:ext>
                  </a:extLst>
                </p:cNvPr>
                <p:cNvSpPr/>
                <p:nvPr/>
              </p:nvSpPr>
              <p:spPr>
                <a:xfrm>
                  <a:off x="5410661" y="2173692"/>
                  <a:ext cx="310718" cy="1255308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4" name="矩形 23">
                  <a:extLst>
                    <a:ext uri="{FF2B5EF4-FFF2-40B4-BE49-F238E27FC236}">
                      <a16:creationId xmlns:a16="http://schemas.microsoft.com/office/drawing/2014/main" id="{E0A27902-EB70-42A2-82EC-4796A0E21688}"/>
                    </a:ext>
                  </a:extLst>
                </p:cNvPr>
                <p:cNvSpPr/>
                <p:nvPr/>
              </p:nvSpPr>
              <p:spPr>
                <a:xfrm>
                  <a:off x="5994228" y="2400740"/>
                  <a:ext cx="310718" cy="800327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cxnSp>
          <p:nvCxnSpPr>
            <p:cNvPr id="27" name="直接箭头连接符 26">
              <a:extLst>
                <a:ext uri="{FF2B5EF4-FFF2-40B4-BE49-F238E27FC236}">
                  <a16:creationId xmlns:a16="http://schemas.microsoft.com/office/drawing/2014/main" id="{32E8D1E2-2336-4050-AEA2-4D2DFE76CE81}"/>
                </a:ext>
              </a:extLst>
            </p:cNvPr>
            <p:cNvCxnSpPr>
              <a:cxnSpLocks/>
            </p:cNvCxnSpPr>
            <p:nvPr/>
          </p:nvCxnSpPr>
          <p:spPr>
            <a:xfrm>
              <a:off x="3163474" y="2875391"/>
              <a:ext cx="95579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8" name="直接箭头连接符 27">
              <a:extLst>
                <a:ext uri="{FF2B5EF4-FFF2-40B4-BE49-F238E27FC236}">
                  <a16:creationId xmlns:a16="http://schemas.microsoft.com/office/drawing/2014/main" id="{6788465A-2456-4150-94C9-9BB2D2A992E5}"/>
                </a:ext>
              </a:extLst>
            </p:cNvPr>
            <p:cNvCxnSpPr>
              <a:cxnSpLocks/>
            </p:cNvCxnSpPr>
            <p:nvPr/>
          </p:nvCxnSpPr>
          <p:spPr>
            <a:xfrm>
              <a:off x="8083800" y="2874950"/>
              <a:ext cx="95579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9CD490C9-AF42-4D15-9D9C-40BE9E1BB1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10611" y="1590318"/>
              <a:ext cx="2573361" cy="2569263"/>
            </a:xfrm>
            <a:prstGeom prst="rect">
              <a:avLst/>
            </a:prstGeom>
          </p:spPr>
        </p:pic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3B7FEFF1-1B1A-4865-921B-8B9D0F3218E7}"/>
                </a:ext>
              </a:extLst>
            </p:cNvPr>
            <p:cNvSpPr txBox="1"/>
            <p:nvPr/>
          </p:nvSpPr>
          <p:spPr>
            <a:xfrm>
              <a:off x="9631696" y="4353258"/>
              <a:ext cx="153118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/>
                <a:t>UV map</a:t>
              </a:r>
            </a:p>
            <a:p>
              <a:r>
                <a:rPr lang="en-US" altLang="zh-CN" dirty="0"/>
                <a:t>256 x 256 x 3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00650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42802" y="402149"/>
            <a:ext cx="1017832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Performance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A5375A-7CE1-4E2A-BAEC-0EA972767177}"/>
              </a:ext>
            </a:extLst>
          </p:cNvPr>
          <p:cNvSpPr txBox="1"/>
          <p:nvPr/>
        </p:nvSpPr>
        <p:spPr>
          <a:xfrm>
            <a:off x="762000" y="6437187"/>
            <a:ext cx="325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hlinkClick r:id="rId2"/>
              </a:rPr>
              <a:t>https://arxiv.org/abs/1903.10153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AEB5A00-76EE-4AD5-A07E-0A442691A3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8" t="2213" r="1250"/>
          <a:stretch/>
        </p:blipFill>
        <p:spPr>
          <a:xfrm>
            <a:off x="1802166" y="1118586"/>
            <a:ext cx="9534689" cy="518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742929"/>
      </p:ext>
    </p:extLst>
  </p:cSld>
  <p:clrMapOvr>
    <a:masterClrMapping/>
  </p:clrMapOvr>
</p:sld>
</file>

<file path=ppt/theme/theme1.xml><?xml version="1.0" encoding="utf-8"?>
<a:theme xmlns:a="http://schemas.openxmlformats.org/drawingml/2006/main" name="徽章">
  <a:themeElements>
    <a:clrScheme name="徽章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徽章">
      <a:majorFont>
        <a:latin typeface="Impact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徽章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TM10001106[[fn=徽章]]</Template>
  <TotalTime>135</TotalTime>
  <Words>217</Words>
  <Application>Microsoft Office PowerPoint</Application>
  <PresentationFormat>宽屏</PresentationFormat>
  <Paragraphs>46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等线</vt:lpstr>
      <vt:lpstr>Arial</vt:lpstr>
      <vt:lpstr>Gill Sans MT</vt:lpstr>
      <vt:lpstr>Impact</vt:lpstr>
      <vt:lpstr>徽章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allen iverson</cp:lastModifiedBy>
  <cp:revision>236</cp:revision>
  <dcterms:created xsi:type="dcterms:W3CDTF">2018-11-30T00:41:00Z</dcterms:created>
  <dcterms:modified xsi:type="dcterms:W3CDTF">2019-03-28T12:15:44Z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1033-10.2.0.7635</vt:lpwstr>
  </property>
</Properties>
</file>

<file path=docProps/thumbnail.jpeg>
</file>